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12롯데마트드림Bold" panose="02020603020101020101" pitchFamily="18" charset="-127"/>
      <p:regular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12롯데마트드림Medium" panose="02020603020101020101" pitchFamily="18" charset="-127"/>
      <p:regular r:id="rId29"/>
    </p:embeddedFont>
    <p:embeddedFont>
      <p:font typeface="Malgun Gothic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pVjfwb2EAOMQGK0cOtgnDxQk/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2768BF-21AC-4E62-AA7A-6FA1EB7894C1}">
  <a:tblStyle styleId="{DE2768BF-21AC-4E62-AA7A-6FA1EB7894C1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3E7"/>
          </a:solidFill>
        </a:fill>
      </a:tcStyle>
    </a:wholeTbl>
    <a:band1H>
      <a:tcTxStyle b="off" i="off"/>
      <a:tcStyle>
        <a:tcBdr/>
        <a:fill>
          <a:solidFill>
            <a:srgbClr val="E0E5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5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5016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12롯데마트드림Medium" panose="02020603020101020101" pitchFamily="18" charset="-127"/>
        <a:ea typeface="12롯데마트드림Medium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안녕하세요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조심또조심하조의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발표자 현재정입니다. 저희 조 프로젝트 주제는 IoT 기반 옥외놀이터 모니터링 및 안전관리 시스템 입니다.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33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앞의 슬라이드를 구현하기 위한 코드와 작동 예시 코드 입니다. 시리얼 플로터로 각 조도센서와 레이저 센서가 잘 동작하는지 확인하였습니다.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시리얼 모니터 결과 순서대로 내려오는 경우는 ABCD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찍히면서 제대로 인식이 됨을 확인할 수 있었고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거꾸로 올라오는 경우는 DCBA로 찍히면서 거꾸로 올라가는 것도 바르게 인식이 됨을 알 수 있었습니다.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87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f0767c2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9f0767c2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https://drive.google.com/drive/u/0/folders/1GVCFrmQfqqn-4ldS14g3fqBzWpUPxLlx</a:t>
            </a:r>
            <a:endParaRPr sz="1600" b="1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14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다음은 그네 모형을 만드는 사진입니다. 그네는 IR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이용하였습니다.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IR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센서는 적외선을 내보내는데 그네 줄에 반사되는 적외선을 다시 IR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센서가 인식하여 그네 줄이 있는지 확인할 수 있는 원리를 이용하였습니다.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그네 줄을 잘 인식시키기 위해 그네 줄에는 하얀색과 검정색이 연속해있는 반사 스티커를 부착하였습니다.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//그네는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이용하여 그네의 움직임을 파악합니다.  그네가 멈춰있는 상태에서 센서가 그네를 인식 할 수 있게 센서를 설치합니다.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//센서는 그네와 평행하게 설치되어있고, 그네가 움직여 센서가 있는 부분을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지나갈때마다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센서가 인식 됩니다.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//그네는 IR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사용하였습니다. 센서는 그네의 줄과 평행하게 설치가 되고, 그네가 움직여 센서가 있는 가운데 부분을 지나갈 때마다 센서에서 값을 인식합니다.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1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그네는 </a:t>
            </a:r>
            <a:r>
              <a:rPr lang="ko-KR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이용하여 그네의 움직임을 파악합니다.  그네가 멈춰있는 상태에서 센서가 그네를 인식 할 수 있게 센서를 설치합니다.</a:t>
            </a: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센서는 그네와 평행하게 설치되어있고, 그네가 움직여 센서가 있는 부분을 </a:t>
            </a:r>
            <a:r>
              <a:rPr lang="ko-KR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지나갈때마다</a:t>
            </a: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센서가 인식 됩니다. </a:t>
            </a: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그네는 IR</a:t>
            </a:r>
            <a:r>
              <a:rPr lang="ko-KR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사용하였습니다. 센서는 그네의 줄과 평행하게 설치가 되고, 그네가 움직여 센서가 있는 가운데 부분을 지나갈 때마다 센서에서 값을 인식합니다. </a:t>
            </a: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다음 그림처럼 가운데 부분에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설치하여 아이들이 그네를 사용하고 있는지 확인하고, 속도를 이용하여 그네가 얼만큼 높이 올라가는지도 측정하게 됩니다.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7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f0767c2e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9f0767c2e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오른쪽 그래프에서 파란색 화살표와 빨간색 화살표가 그네 줄이 센서부분을 지날 때 걸리는 시간입니다.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파란색일 경우 그네가 천천히 움직여 센서가 인식되는 부분이 길고,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빨간색일 경우 그네가 빨리 움직여 센서가 인식되는 부분이 짧습니다.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차이를 이용하여 그네 줄이 센서를 지나는 시간이 일정시간보다 짧을 경우 그네가 높이 올라간 것으로 측정했습니다.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287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645699a7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645699a7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714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0767c2e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9f0767c2e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그네에서 실시간으로 센서 값을 받아 관리자에게 보여주는 화면입니다. </a:t>
            </a: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사고가 발생할 수 있는 상황은 가운데에서 인식된 속력이 빨라 높게 올라갈 수 있는 3번의 경우입니다.</a:t>
            </a:r>
            <a:endParaRPr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730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f0767c2e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9f0767c2e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저희가 저장하는 정보는 다음과 같습니다.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playgound에서 놀이터 아이디와 이름을 저장합니다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playground slide/swing에서는 각각 놀이터 아이디와 미끄럼틀/그네 아이디를 저장합니다.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slide에서는 미끄럼틀 아이디, 아이가 움직인 경우의 수, 미끄럼틀 이용 시작 시간, 이용시간, 요일을 저장합니다.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swing에서는 미끄럼틀과 마찬가지로, 아이디, 경우의 수, 시작시간, 이용시간, 요일을 저장합니다.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46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f0767c2e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9f0767c2e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아이들이 놀이터를 사용할 때 수집되는 데이터를 모아 추후 시스템 보강에 사용할 예정입니다.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27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d645699a7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d645699a7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8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발표는 다음과 같은 순서로 진행하겠습니다.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303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기대효과로, </a:t>
            </a: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사고 상황을 예방하기 위한 알림을 주어 사고발생률을 줄일 수 있습니다.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100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또한, 놀이터 이용에 대한 실시간 정보 등을 제공합니다.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놀이터의 시간에 따른 이용여부, 이용유형 등의 정보들을 수집, 분석하여 통계를 내고 추후 이를 활용할 수 있습니다.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A6B727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50" dirty="0">
              <a:solidFill>
                <a:srgbClr val="A6B727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605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f0767c2e8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9f0767c2e8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감사합니다.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29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놀이기구에 센서를 설치하고 통신하여 IoT에 기반하였습니다.</a:t>
            </a:r>
            <a:endParaRPr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실내 놀이터는 이미 안전사고 관리 시스템이 있는 반면에 실외놀이터는 안전사고 관리 시스템이 마련되어 있지 않아 주제를 옥외놀이터로 선정하였습니다.</a:t>
            </a:r>
            <a:endParaRPr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Malgun Gothic"/>
                <a:sym typeface="Malgun Gothic"/>
              </a:rPr>
              <a:t>실시간 모니터링과 모니터링을 통한 안전관리 통합 시스템이 프로젝트가 프로젝트의 구체적인 주제입니다.</a:t>
            </a:r>
            <a:endParaRPr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00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어린이 놀이시설 안전사고 원인은 이용자 부주의가 98.7%로  가장 많았으며 이 중 실외 놀이터에서는 미끄럼틀과 그네에서의 사고가 67.6%를 차지하였습니다.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85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69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놀이기구 사용연령대를 전국의 5세~14세로 가정한다면, 2,251,867+2,219,445=4,471,312명의 어린이로 잡을 수 있습니다.</a:t>
            </a:r>
            <a:endParaRPr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또한 </a:t>
            </a:r>
            <a:r>
              <a:rPr lang="ko-KR" sz="14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어린이 </a:t>
            </a:r>
            <a:r>
              <a:rPr lang="ko-KR" sz="1400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한명</a:t>
            </a:r>
            <a:r>
              <a:rPr lang="ko-KR" sz="14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당 2명으로</a:t>
            </a: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부모를 </a:t>
            </a:r>
            <a:r>
              <a:rPr lang="ko-KR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부수혜자로</a:t>
            </a: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잡는다면 대략 </a:t>
            </a:r>
            <a:r>
              <a:rPr lang="ko-KR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부수혜자를</a:t>
            </a: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4,471,312*2=8,942,624명으로 볼 수 있습니다.</a:t>
            </a:r>
            <a:endParaRPr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수혜자는 4,471,312+8,942,624=13,413,936명이다.</a:t>
            </a:r>
            <a:endParaRPr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13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위험한 행동 패턴에 대해  센서 측정으로 </a:t>
            </a:r>
            <a:r>
              <a:rPr lang="ko-KR" sz="1500" b="1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알람</a:t>
            </a:r>
            <a:r>
              <a:rPr lang="ko-KR" sz="15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/경고를 통하여  위험을 인지하게 하여 사고를 예방합니다.</a:t>
            </a:r>
            <a:endParaRPr sz="1500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52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다음은 저희의 시스템 구성도입니다. 저희는 놀이터에 있는 기구 중 제일 사고가 빈번히 일어나는 미끄럼틀과 그네에 집중하였습니다.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미끄럼틀에는 조도센서와 레이저 센서, 그네에는 </a:t>
            </a:r>
            <a:r>
              <a:rPr 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트래킹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센서를 사용하였습니다.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3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다음은 실험을 위해 만든 미끄럼틀 모형입니다. 위아래 각각 2개씩 조도센서와 레이저 센서를 설치하였습니다.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00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2"/>
          <p:cNvSpPr/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4" name="Google Shape;14;p22"/>
          <p:cNvSpPr txBox="1"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  <a:defRPr sz="5400" b="1" cap="none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None/>
              <a:defRPr sz="165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2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2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500"/>
            </a:lvl9pPr>
          </a:lstStyle>
          <a:p>
            <a:endParaRPr dirty="0"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7" name="Google Shape;17;p22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9" name="Google Shape;19;p22"/>
          <p:cNvCxnSpPr/>
          <p:nvPr/>
        </p:nvCxnSpPr>
        <p:spPr>
          <a:xfrm>
            <a:off x="1483995" y="2800350"/>
            <a:ext cx="61722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  <a:defRPr sz="3000" b="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31"/>
          <p:cNvSpPr>
            <a:spLocks noGrp="1"/>
          </p:cNvSpPr>
          <p:nvPr>
            <p:ph type="pic" idx="2"/>
          </p:nvPr>
        </p:nvSpPr>
        <p:spPr>
          <a:xfrm>
            <a:off x="4059936" y="802385"/>
            <a:ext cx="4574286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Corbel"/>
              <a:buNone/>
              <a:defRPr sz="2100" b="0" i="0" u="none" strike="noStrike" cap="none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12롯데마트드림Bold" panose="02020603020101020101" pitchFamily="18" charset="-127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Corbel"/>
              <a:buNone/>
              <a:defRPr sz="21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200"/>
              <a:buFont typeface="Corbel"/>
              <a:buNone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857250" y="2125980"/>
            <a:ext cx="294894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20"/>
              <a:buNone/>
              <a:defRPr sz="1275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540"/>
              <a:buNone/>
              <a:defRPr sz="675"/>
            </a:lvl9pPr>
          </a:lstStyle>
          <a:p>
            <a:endParaRPr dirty="0"/>
          </a:p>
        </p:txBody>
      </p:sp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1"/>
          </p:nvPr>
        </p:nvSpPr>
        <p:spPr>
          <a:xfrm rot="5400000">
            <a:off x="3045103" y="-644801"/>
            <a:ext cx="3028950" cy="740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Char char="•"/>
              <a:defRPr/>
            </a:lvl9pPr>
          </a:lstStyle>
          <a:p>
            <a:endParaRPr dirty="0"/>
          </a:p>
        </p:txBody>
      </p:sp>
      <p:sp>
        <p:nvSpPr>
          <p:cNvPr id="79" name="Google Shape;79;p32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0" name="Google Shape;80;p32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1" name="Google Shape;81;p32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 txBox="1">
            <a:spLocks noGrp="1"/>
          </p:cNvSpPr>
          <p:nvPr>
            <p:ph type="title"/>
          </p:nvPr>
        </p:nvSpPr>
        <p:spPr>
          <a:xfrm rot="5400000">
            <a:off x="5386387" y="1728788"/>
            <a:ext cx="4057650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1"/>
          </p:nvPr>
        </p:nvSpPr>
        <p:spPr>
          <a:xfrm rot="5400000">
            <a:off x="1614487" y="-185737"/>
            <a:ext cx="4057650" cy="557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Char char="•"/>
              <a:defRPr/>
            </a:lvl9pPr>
          </a:lstStyle>
          <a:p>
            <a:endParaRPr dirty="0"/>
          </a:p>
        </p:txBody>
      </p:sp>
      <p:sp>
        <p:nvSpPr>
          <p:cNvPr id="85" name="Google Shape;85;p33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6" name="Google Shape;86;p33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7" name="Google Shape;87;p33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24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8" name="Google Shape;28;p24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24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orbel"/>
              <a:buNone/>
              <a:defRPr sz="5400" b="0" cap="none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None/>
              <a:defRPr sz="165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36" name="Google Shape;36;p25"/>
          <p:cNvCxnSpPr/>
          <p:nvPr/>
        </p:nvCxnSpPr>
        <p:spPr>
          <a:xfrm>
            <a:off x="1485900" y="3015306"/>
            <a:ext cx="61722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857250" y="1543049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 sz="165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 sz="1500"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350"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5pPr>
            <a:lvl6pPr marL="2743200" lvl="5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6pPr>
            <a:lvl7pPr marL="3200400" lvl="6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7pPr>
            <a:lvl8pPr marL="3657600" lvl="7" indent="-28955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8pPr>
            <a:lvl9pPr marL="4114800" lvl="8" indent="-289559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4700709" y="154305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 sz="165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 sz="1500"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350"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5pPr>
            <a:lvl6pPr marL="2743200" lvl="5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6pPr>
            <a:lvl7pPr marL="3200400" lvl="6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7pPr>
            <a:lvl8pPr marL="3657600" lvl="7" indent="-28955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8pPr>
            <a:lvl9pPr marL="4114800" lvl="8" indent="-289559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 b="1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857250" y="2041112"/>
            <a:ext cx="3566160" cy="253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 sz="165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 sz="1500"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350"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5pPr>
            <a:lvl6pPr marL="2743200" lvl="5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6pPr>
            <a:lvl7pPr marL="3200400" lvl="6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7pPr>
            <a:lvl8pPr marL="3657600" lvl="7" indent="-28955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8pPr>
            <a:lvl9pPr marL="4114800" lvl="8" indent="-289559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701880" y="1499274"/>
            <a:ext cx="3566160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 b="1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701880" y="2039492"/>
            <a:ext cx="3566160" cy="253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320"/>
              <a:buChar char="•"/>
              <a:defRPr sz="165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048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200"/>
              <a:buChar char="•"/>
              <a:defRPr sz="1500"/>
            </a:lvl2pPr>
            <a:lvl3pPr marL="1371600" lvl="2" indent="-29718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350"/>
            </a:lvl3pPr>
            <a:lvl4pPr marL="1828800" lvl="3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4pPr>
            <a:lvl5pPr marL="2286000" lvl="4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5pPr>
            <a:lvl6pPr marL="2743200" lvl="5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6pPr>
            <a:lvl7pPr marL="3200400" lvl="6" indent="-2895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7pPr>
            <a:lvl8pPr marL="3657600" lvl="7" indent="-28955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60"/>
              <a:buChar char="•"/>
              <a:defRPr sz="1200"/>
            </a:lvl8pPr>
            <a:lvl9pPr marL="4114800" lvl="8" indent="-289559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60"/>
              <a:buChar char="•"/>
              <a:defRPr sz="1200"/>
            </a:lvl9pPr>
          </a:lstStyle>
          <a:p>
            <a:endParaRPr dirty="0"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  <a:defRPr sz="3000" b="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4389119" y="822960"/>
            <a:ext cx="3909060" cy="349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920"/>
              <a:buChar char="•"/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33528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680"/>
              <a:buChar char="•"/>
              <a:defRPr sz="2100"/>
            </a:lvl2pPr>
            <a:lvl3pPr marL="1371600" lvl="2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5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5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5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5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5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2"/>
          </p:nvPr>
        </p:nvSpPr>
        <p:spPr>
          <a:xfrm>
            <a:off x="857250" y="2125980"/>
            <a:ext cx="2948940" cy="2263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20"/>
              <a:buNone/>
              <a:defRPr sz="1275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72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540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540"/>
              <a:buNone/>
              <a:defRPr sz="675"/>
            </a:lvl9pPr>
          </a:lstStyle>
          <a:p>
            <a:endParaRPr dirty="0"/>
          </a:p>
        </p:txBody>
      </p:sp>
      <p:sp>
        <p:nvSpPr>
          <p:cNvPr id="66" name="Google Shape;66;p30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7" name="Google Shape;67;p30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/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7" name="Google Shape;7;p21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  <a:defRPr sz="33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2420" algn="l" rtl="0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Corbel"/>
              <a:buChar char="•"/>
              <a:defRPr sz="165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orbel"/>
              <a:buChar char="•"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rbel"/>
              <a:buChar char="•"/>
              <a:defRPr sz="135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895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895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895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895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8955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89559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960"/>
              <a:buFont typeface="Corbel"/>
              <a:buChar char="•"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9" name="Google Shape;9;p21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21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rive.google.com/drive/u/0/folders/1GVCFrmQfqqn-4ldS14g3fqBzWpUPxLlx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u/0/folders/1wjpVo9lZD_i_-mLehp_xkIe6qN9J7heK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832485" y="661782"/>
            <a:ext cx="74751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500" dirty="0">
                <a:solidFill>
                  <a:schemeClr val="l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IoT기반 옥외놀이터 모니터링 및 안전관리 시스</a:t>
            </a:r>
            <a:r>
              <a:rPr lang="ko-KR" sz="4500" b="1" dirty="0">
                <a:solidFill>
                  <a:schemeClr val="l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템</a:t>
            </a:r>
            <a:endParaRPr sz="4500" b="1" dirty="0">
              <a:solidFill>
                <a:schemeClr val="lt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3233975" y="2955950"/>
            <a:ext cx="5073600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altLang="ko-KR" dirty="0" smtClean="0">
                <a:solidFill>
                  <a:schemeClr val="lt1"/>
                </a:solidFill>
              </a:rPr>
              <a:t>  </a:t>
            </a:r>
            <a:r>
              <a:rPr lang="ko-KR" dirty="0" err="1" smtClean="0">
                <a:solidFill>
                  <a:schemeClr val="lt1"/>
                </a:solidFill>
              </a:rPr>
              <a:t>조심또조심하조팀</a:t>
            </a:r>
            <a:r>
              <a:rPr lang="ko-KR" dirty="0" smtClean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  <a:p>
            <a:pPr marL="2286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ko-KR" dirty="0">
                <a:solidFill>
                  <a:schemeClr val="lt1"/>
                </a:solidFill>
              </a:rPr>
              <a:t>   </a:t>
            </a:r>
            <a:r>
              <a:rPr lang="en-US" altLang="ko-KR" dirty="0" smtClean="0">
                <a:solidFill>
                  <a:schemeClr val="lt1"/>
                </a:solidFill>
              </a:rPr>
              <a:t> </a:t>
            </a:r>
            <a:r>
              <a:rPr lang="ko-KR" dirty="0" smtClean="0">
                <a:solidFill>
                  <a:schemeClr val="lt1"/>
                </a:solidFill>
              </a:rPr>
              <a:t>1615008 </a:t>
            </a:r>
            <a:r>
              <a:rPr lang="ko-KR" dirty="0" err="1">
                <a:solidFill>
                  <a:schemeClr val="lt1"/>
                </a:solidFill>
              </a:rPr>
              <a:t>김소림</a:t>
            </a:r>
            <a:endParaRPr dirty="0">
              <a:solidFill>
                <a:schemeClr val="lt1"/>
              </a:solidFill>
            </a:endParaRPr>
          </a:p>
          <a:p>
            <a:pPr marL="2286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ko-KR" dirty="0">
                <a:solidFill>
                  <a:schemeClr val="lt1"/>
                </a:solidFill>
              </a:rPr>
              <a:t>  </a:t>
            </a:r>
            <a:r>
              <a:rPr lang="en-US" altLang="ko-KR" dirty="0" smtClean="0">
                <a:solidFill>
                  <a:schemeClr val="lt1"/>
                </a:solidFill>
              </a:rPr>
              <a:t>  </a:t>
            </a:r>
            <a:r>
              <a:rPr lang="ko-KR" dirty="0" smtClean="0">
                <a:solidFill>
                  <a:schemeClr val="lt1"/>
                </a:solidFill>
              </a:rPr>
              <a:t>1615079 현재정 </a:t>
            </a:r>
            <a:endParaRPr dirty="0">
              <a:solidFill>
                <a:schemeClr val="lt1"/>
              </a:solidFill>
            </a:endParaRPr>
          </a:p>
          <a:p>
            <a:pPr marL="22860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altLang="ko-KR" dirty="0" smtClean="0">
                <a:solidFill>
                  <a:schemeClr val="lt1"/>
                </a:solidFill>
              </a:rPr>
              <a:t> </a:t>
            </a:r>
            <a:r>
              <a:rPr lang="ko-KR" dirty="0" smtClean="0">
                <a:solidFill>
                  <a:schemeClr val="lt1"/>
                </a:solidFill>
              </a:rPr>
              <a:t> </a:t>
            </a:r>
            <a:r>
              <a:rPr lang="en-US" altLang="ko-KR" dirty="0" smtClean="0">
                <a:solidFill>
                  <a:schemeClr val="lt1"/>
                </a:solidFill>
              </a:rPr>
              <a:t>  </a:t>
            </a:r>
            <a:r>
              <a:rPr lang="ko-KR" dirty="0" smtClean="0">
                <a:solidFill>
                  <a:schemeClr val="lt1"/>
                </a:solidFill>
              </a:rPr>
              <a:t>1771047 이효정 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311700" y="194025"/>
            <a:ext cx="5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미끄럼틀 state diagram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79" y="905676"/>
            <a:ext cx="6555351" cy="4022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10"/>
          <p:cNvGraphicFramePr/>
          <p:nvPr>
            <p:extLst>
              <p:ext uri="{D42A27DB-BD31-4B8C-83A1-F6EECF244321}">
                <p14:modId xmlns:p14="http://schemas.microsoft.com/office/powerpoint/2010/main" val="2497737863"/>
              </p:ext>
            </p:extLst>
          </p:nvPr>
        </p:nvGraphicFramePr>
        <p:xfrm>
          <a:off x="6607562" y="1883915"/>
          <a:ext cx="2127701" cy="2903290"/>
        </p:xfrm>
        <a:graphic>
          <a:graphicData uri="http://schemas.openxmlformats.org/drawingml/2006/table">
            <a:tbl>
              <a:tblPr firstRow="1" bandRow="1">
                <a:noFill/>
                <a:tableStyleId>{DE2768BF-21AC-4E62-AA7A-6FA1EB7894C1}</a:tableStyleId>
              </a:tblPr>
              <a:tblGrid>
                <a:gridCol w="585350"/>
                <a:gridCol w="1542351"/>
              </a:tblGrid>
              <a:tr h="2767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case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상황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2778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순서대로 내려옴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4712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위에서</a:t>
                      </a: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내려갔다 올라옴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2778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거꾸로 올라옴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4712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밑에서</a:t>
                      </a: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, 위로 올라갔다 내려옴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4872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5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순서대로 내려옴&amp; 중간에 머무름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4712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거꾸로 올라옴</a:t>
                      </a:r>
                      <a:endParaRPr sz="140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&amp; 중간에 머무름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pSp>
        <p:nvGrpSpPr>
          <p:cNvPr id="219" name="Google Shape;219;p10"/>
          <p:cNvGrpSpPr/>
          <p:nvPr/>
        </p:nvGrpSpPr>
        <p:grpSpPr>
          <a:xfrm>
            <a:off x="6441841" y="257021"/>
            <a:ext cx="2059808" cy="1619883"/>
            <a:chOff x="6356689" y="234500"/>
            <a:chExt cx="2059808" cy="1619883"/>
          </a:xfrm>
        </p:grpSpPr>
        <p:sp>
          <p:nvSpPr>
            <p:cNvPr id="249" name="Google Shape;249;p10"/>
            <p:cNvSpPr/>
            <p:nvPr/>
          </p:nvSpPr>
          <p:spPr>
            <a:xfrm rot="118168">
              <a:off x="6507614" y="1331398"/>
              <a:ext cx="107022" cy="136936"/>
            </a:xfrm>
            <a:prstGeom prst="ellipse">
              <a:avLst/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pic>
          <p:nvPicPr>
            <p:cNvPr id="220" name="Google Shape;220;p10" descr="미끄럼틀 | 무료 클립 아트 | illustAC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25066" y="522754"/>
              <a:ext cx="1791431" cy="119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10"/>
            <p:cNvSpPr txBox="1"/>
            <p:nvPr/>
          </p:nvSpPr>
          <p:spPr>
            <a:xfrm>
              <a:off x="7547810" y="1104754"/>
              <a:ext cx="95953" cy="21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algun Gothic"/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pic>
          <p:nvPicPr>
            <p:cNvPr id="222" name="Google Shape;222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62950" y="854687"/>
              <a:ext cx="130213" cy="16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94854" y="1550907"/>
              <a:ext cx="130213" cy="16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5065" y="1461373"/>
              <a:ext cx="130213" cy="163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55670" y="941404"/>
              <a:ext cx="130213" cy="163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10"/>
            <p:cNvSpPr/>
            <p:nvPr/>
          </p:nvSpPr>
          <p:spPr>
            <a:xfrm rot="18939794">
              <a:off x="6541986" y="1289855"/>
              <a:ext cx="117964" cy="12920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 rot="-2660206">
              <a:off x="6655311" y="1360375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 rot="-2660206">
              <a:off x="6598914" y="1545655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0" name="Google Shape;230;p10"/>
            <p:cNvSpPr/>
            <p:nvPr/>
          </p:nvSpPr>
          <p:spPr>
            <a:xfrm rot="-2660206">
              <a:off x="6836847" y="1199765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1" name="Google Shape;231;p10"/>
            <p:cNvSpPr/>
            <p:nvPr/>
          </p:nvSpPr>
          <p:spPr>
            <a:xfrm rot="18939794">
              <a:off x="6956874" y="927310"/>
              <a:ext cx="117964" cy="129204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 rot="-2660206">
              <a:off x="7078018" y="1003194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 rot="-2660206">
              <a:off x="7021621" y="1188474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 rot="18939794">
              <a:off x="7239400" y="693207"/>
              <a:ext cx="117964" cy="129204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 rot="-2660206">
              <a:off x="7359154" y="768152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 rot="-2660206">
              <a:off x="7302757" y="953432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00FF00"/>
            </a:solidFill>
            <a:ln w="952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7" name="Google Shape;237;p10"/>
            <p:cNvSpPr/>
            <p:nvPr/>
          </p:nvSpPr>
          <p:spPr>
            <a:xfrm rot="18939794">
              <a:off x="7338630" y="602702"/>
              <a:ext cx="117964" cy="129204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 rot="-2660206">
              <a:off x="7455928" y="680336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 rot="-2660206">
              <a:off x="7399531" y="865616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 rot="18939794">
              <a:off x="7457899" y="501920"/>
              <a:ext cx="117964" cy="129204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 rot="-2660206">
              <a:off x="7570743" y="581108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 rot="-2660206">
              <a:off x="7514346" y="766387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7805598" y="504228"/>
              <a:ext cx="104177" cy="14056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7805598" y="644794"/>
              <a:ext cx="108202" cy="25139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7709415" y="815103"/>
              <a:ext cx="204425" cy="8108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 rot="-2660206">
              <a:off x="6742078" y="1304403"/>
              <a:ext cx="122522" cy="231070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 rot="-2660206">
              <a:off x="6685680" y="1489683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 rot="18939794">
              <a:off x="6630017" y="1224855"/>
              <a:ext cx="117964" cy="129204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118168">
              <a:off x="6492692" y="1467821"/>
              <a:ext cx="111158" cy="244898"/>
            </a:xfrm>
            <a:prstGeom prst="round2SameRect">
              <a:avLst>
                <a:gd name="adj1" fmla="val 16667"/>
                <a:gd name="adj2" fmla="val 33333"/>
              </a:avLst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 rot="118168">
              <a:off x="6387428" y="1631781"/>
              <a:ext cx="210008" cy="78987"/>
            </a:xfrm>
            <a:prstGeom prst="roundRect">
              <a:avLst>
                <a:gd name="adj" fmla="val 50000"/>
              </a:avLst>
            </a:prstGeom>
            <a:solidFill>
              <a:srgbClr val="980000"/>
            </a:solidFill>
            <a:ln w="952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2" name="Google Shape;252;p10"/>
            <p:cNvSpPr txBox="1"/>
            <p:nvPr/>
          </p:nvSpPr>
          <p:spPr>
            <a:xfrm>
              <a:off x="7577933" y="234500"/>
              <a:ext cx="559505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state 0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3" name="Google Shape;253;p10"/>
            <p:cNvSpPr txBox="1"/>
            <p:nvPr/>
          </p:nvSpPr>
          <p:spPr>
            <a:xfrm>
              <a:off x="7369460" y="260603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1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4" name="Google Shape;254;p10"/>
            <p:cNvSpPr txBox="1"/>
            <p:nvPr/>
          </p:nvSpPr>
          <p:spPr>
            <a:xfrm>
              <a:off x="7248795" y="382899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2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5" name="Google Shape;255;p10"/>
            <p:cNvSpPr txBox="1"/>
            <p:nvPr/>
          </p:nvSpPr>
          <p:spPr>
            <a:xfrm>
              <a:off x="7162990" y="477885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3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6" name="Google Shape;256;p10"/>
            <p:cNvSpPr txBox="1"/>
            <p:nvPr/>
          </p:nvSpPr>
          <p:spPr>
            <a:xfrm>
              <a:off x="6877635" y="709860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4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7" name="Google Shape;257;p10"/>
            <p:cNvSpPr txBox="1"/>
            <p:nvPr/>
          </p:nvSpPr>
          <p:spPr>
            <a:xfrm>
              <a:off x="6622522" y="893374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5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8" name="Google Shape;258;p10"/>
            <p:cNvSpPr txBox="1"/>
            <p:nvPr/>
          </p:nvSpPr>
          <p:spPr>
            <a:xfrm>
              <a:off x="6441768" y="1088262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7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59" name="Google Shape;259;p10"/>
            <p:cNvSpPr txBox="1"/>
            <p:nvPr/>
          </p:nvSpPr>
          <p:spPr>
            <a:xfrm>
              <a:off x="6554791" y="1026375"/>
              <a:ext cx="69003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6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0" name="Google Shape;260;p10"/>
            <p:cNvSpPr txBox="1"/>
            <p:nvPr/>
          </p:nvSpPr>
          <p:spPr>
            <a:xfrm>
              <a:off x="6356689" y="1143188"/>
              <a:ext cx="121794" cy="19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8</a:t>
              </a: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1" name="Google Shape;261;p10"/>
            <p:cNvSpPr txBox="1"/>
            <p:nvPr/>
          </p:nvSpPr>
          <p:spPr>
            <a:xfrm>
              <a:off x="7599282" y="844877"/>
              <a:ext cx="417343" cy="366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A</a:t>
              </a:r>
              <a:endParaRPr sz="1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2" name="Google Shape;262;p10"/>
            <p:cNvSpPr txBox="1"/>
            <p:nvPr/>
          </p:nvSpPr>
          <p:spPr>
            <a:xfrm>
              <a:off x="7390690" y="1009994"/>
              <a:ext cx="417343" cy="366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B</a:t>
              </a:r>
              <a:endParaRPr sz="1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3" name="Google Shape;263;p10"/>
            <p:cNvSpPr txBox="1"/>
            <p:nvPr/>
          </p:nvSpPr>
          <p:spPr>
            <a:xfrm>
              <a:off x="6965296" y="1418171"/>
              <a:ext cx="283494" cy="36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C</a:t>
              </a:r>
              <a:endParaRPr sz="1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4" name="Google Shape;264;p10"/>
            <p:cNvSpPr txBox="1"/>
            <p:nvPr/>
          </p:nvSpPr>
          <p:spPr>
            <a:xfrm>
              <a:off x="6828854" y="1488151"/>
              <a:ext cx="283494" cy="36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D</a:t>
              </a:r>
              <a:endParaRPr sz="1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5" name="Google Shape;265;p10"/>
            <p:cNvSpPr txBox="1"/>
            <p:nvPr/>
          </p:nvSpPr>
          <p:spPr>
            <a:xfrm>
              <a:off x="6456675" y="539600"/>
              <a:ext cx="559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6" name="Google Shape;266;p10"/>
            <p:cNvSpPr txBox="1"/>
            <p:nvPr/>
          </p:nvSpPr>
          <p:spPr>
            <a:xfrm>
              <a:off x="6694750" y="621425"/>
              <a:ext cx="290700" cy="1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2660206">
              <a:off x="6780449" y="1385045"/>
              <a:ext cx="231479" cy="74527"/>
            </a:xfrm>
            <a:prstGeom prst="roundRect">
              <a:avLst>
                <a:gd name="adj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9" name="Google Shape;265;p10"/>
            <p:cNvSpPr txBox="1"/>
            <p:nvPr/>
          </p:nvSpPr>
          <p:spPr>
            <a:xfrm>
              <a:off x="6439454" y="540993"/>
              <a:ext cx="559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64" name="Google Shape;265;p10"/>
            <p:cNvSpPr txBox="1"/>
            <p:nvPr/>
          </p:nvSpPr>
          <p:spPr>
            <a:xfrm>
              <a:off x="6438992" y="546929"/>
              <a:ext cx="559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71" name="Google Shape;265;p10"/>
            <p:cNvSpPr txBox="1"/>
            <p:nvPr/>
          </p:nvSpPr>
          <p:spPr>
            <a:xfrm>
              <a:off x="6432327" y="552467"/>
              <a:ext cx="559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73" name="Google Shape;263;p10"/>
            <p:cNvSpPr txBox="1"/>
            <p:nvPr/>
          </p:nvSpPr>
          <p:spPr>
            <a:xfrm>
              <a:off x="6965123" y="1407927"/>
              <a:ext cx="283494" cy="366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Corbel"/>
                  <a:sym typeface="Corbel"/>
                </a:rPr>
                <a:t>C</a:t>
              </a:r>
              <a:endParaRPr sz="1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 rot="18939794">
              <a:off x="6718047" y="1117027"/>
              <a:ext cx="117964" cy="129204"/>
            </a:xfrm>
            <a:prstGeom prst="ellipse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f0767c2e8_0_0"/>
          <p:cNvSpPr txBox="1">
            <a:spLocks noGrp="1"/>
          </p:cNvSpPr>
          <p:nvPr>
            <p:ph type="title"/>
          </p:nvPr>
        </p:nvSpPr>
        <p:spPr>
          <a:xfrm>
            <a:off x="311700" y="194025"/>
            <a:ext cx="39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결과- 미끄럼틀 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273" name="Google Shape;273;g9f0767c2e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000" y="2736000"/>
            <a:ext cx="1800001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9f0767c2e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0000" y="2736000"/>
            <a:ext cx="180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9f0767c2e8_0_0"/>
          <p:cNvSpPr txBox="1"/>
          <p:nvPr/>
        </p:nvSpPr>
        <p:spPr>
          <a:xfrm>
            <a:off x="583450" y="4503250"/>
            <a:ext cx="5127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sng" strike="noStrike" cap="none" dirty="0" err="1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5"/>
              </a:rPr>
              <a:t>프로세싱에서</a:t>
            </a:r>
            <a:r>
              <a:rPr lang="ko-KR" sz="1600" b="1" i="0" u="sng" strike="noStrike" cap="none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5"/>
              </a:rPr>
              <a:t> </a:t>
            </a:r>
            <a:r>
              <a:rPr lang="ko-KR" sz="1600" b="1" u="sng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5"/>
              </a:rPr>
              <a:t>거꾸로 올라가는 경우의 </a:t>
            </a:r>
            <a:r>
              <a:rPr lang="ko-KR" sz="1600" b="1" i="0" u="sng" strike="noStrike" cap="none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5"/>
              </a:rPr>
              <a:t>관리자 </a:t>
            </a:r>
            <a:r>
              <a:rPr lang="ko-KR" sz="1600" b="1" i="0" u="sng" strike="noStrike" cap="none" dirty="0" smtClean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5"/>
              </a:rPr>
              <a:t>화면</a:t>
            </a:r>
            <a:endParaRPr sz="16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pic>
        <p:nvPicPr>
          <p:cNvPr id="276" name="Google Shape;276;g9f0767c2e8_0_0"/>
          <p:cNvPicPr preferRelativeResize="0"/>
          <p:nvPr/>
        </p:nvPicPr>
        <p:blipFill rotWithShape="1">
          <a:blip r:embed="rId6">
            <a:alphaModFix/>
          </a:blip>
          <a:srcRect t="3753"/>
          <a:stretch/>
        </p:blipFill>
        <p:spPr>
          <a:xfrm>
            <a:off x="684000" y="1008000"/>
            <a:ext cx="1800001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9f0767c2e8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92000" y="1008000"/>
            <a:ext cx="180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9f0767c2e8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00000" y="1008000"/>
            <a:ext cx="180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9f0767c2e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2000" y="2736000"/>
            <a:ext cx="1799999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9f0767c2e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8000" y="1008000"/>
            <a:ext cx="180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9f0767c2e8_0_0"/>
          <p:cNvPicPr preferRelativeResize="0"/>
          <p:nvPr/>
        </p:nvPicPr>
        <p:blipFill rotWithShape="1">
          <a:blip r:embed="rId6">
            <a:alphaModFix/>
          </a:blip>
          <a:srcRect t="3753"/>
          <a:stretch/>
        </p:blipFill>
        <p:spPr>
          <a:xfrm>
            <a:off x="684000" y="2736000"/>
            <a:ext cx="1800001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>
            <a:spLocks noGrp="1"/>
          </p:cNvSpPr>
          <p:nvPr>
            <p:ph type="title"/>
          </p:nvPr>
        </p:nvSpPr>
        <p:spPr>
          <a:xfrm>
            <a:off x="311700" y="1880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 - 그네 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>
            <a:spLocks noGrp="1"/>
          </p:cNvSpPr>
          <p:nvPr>
            <p:ph type="body" idx="1"/>
          </p:nvPr>
        </p:nvSpPr>
        <p:spPr>
          <a:xfrm>
            <a:off x="326674" y="1145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288" name="Google Shape;2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6592" y="1466521"/>
            <a:ext cx="4462998" cy="29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315" y="1472497"/>
            <a:ext cx="3312594" cy="29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2"/>
          <p:cNvSpPr/>
          <p:nvPr/>
        </p:nvSpPr>
        <p:spPr>
          <a:xfrm>
            <a:off x="2430325" y="1984403"/>
            <a:ext cx="466284" cy="5792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6137379" y="2609142"/>
            <a:ext cx="466284" cy="5792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2361660" y="2659970"/>
            <a:ext cx="22745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IR</a:t>
            </a:r>
            <a:r>
              <a:rPr lang="ko-KR" sz="1400" b="1" i="0" u="none" strike="noStrike" cap="none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트래킹</a:t>
            </a: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센서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492979" y="1454840"/>
            <a:ext cx="3315929" cy="3008157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4084953" y="1460545"/>
            <a:ext cx="4474637" cy="3008157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311700" y="1940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과정-그네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6301761" y="4005763"/>
            <a:ext cx="1000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그네 옆 모습</a:t>
            </a:r>
            <a:endParaRPr sz="11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3672038" y="4005779"/>
            <a:ext cx="1000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그네실험 모형 옆 모습</a:t>
            </a:r>
            <a:endParaRPr sz="11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4827802" y="2408638"/>
            <a:ext cx="363000" cy="26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967" y="1215669"/>
            <a:ext cx="2683757" cy="263891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/>
          <p:nvPr/>
        </p:nvSpPr>
        <p:spPr>
          <a:xfrm>
            <a:off x="3410232" y="2412631"/>
            <a:ext cx="363000" cy="24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8246" y="1254588"/>
            <a:ext cx="781660" cy="263891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3"/>
          <p:cNvSpPr/>
          <p:nvPr/>
        </p:nvSpPr>
        <p:spPr>
          <a:xfrm>
            <a:off x="4375349" y="2296398"/>
            <a:ext cx="209100" cy="52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4070086" y="1593998"/>
            <a:ext cx="290400" cy="229950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3811771" y="1335224"/>
            <a:ext cx="95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 dirty="0">
                <a:solidFill>
                  <a:srgbClr val="FFC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그네 줄</a:t>
            </a:r>
            <a:endParaRPr sz="1100" b="1" i="0" u="none" strike="noStrike" cap="none" dirty="0">
              <a:solidFill>
                <a:srgbClr val="FFC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3758238" y="1872405"/>
            <a:ext cx="95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트래킹</a:t>
            </a:r>
            <a:r>
              <a:rPr lang="ko-KR" sz="11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센서</a:t>
            </a:r>
            <a:endParaRPr sz="11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651736" y="1204215"/>
            <a:ext cx="2681100" cy="26604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3811771" y="1243898"/>
            <a:ext cx="814500" cy="26604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pic>
        <p:nvPicPr>
          <p:cNvPr id="312" name="Google Shape;31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300" y="1169850"/>
            <a:ext cx="3103700" cy="27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 txBox="1"/>
          <p:nvPr/>
        </p:nvSpPr>
        <p:spPr>
          <a:xfrm>
            <a:off x="7121675" y="1385975"/>
            <a:ext cx="1326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IR</a:t>
            </a:r>
            <a:r>
              <a:rPr lang="ko-KR" b="1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트래킹센서</a:t>
            </a:r>
            <a:endParaRPr b="1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0767c2e8_0_133"/>
          <p:cNvSpPr txBox="1">
            <a:spLocks noGrp="1"/>
          </p:cNvSpPr>
          <p:nvPr>
            <p:ph type="title"/>
          </p:nvPr>
        </p:nvSpPr>
        <p:spPr>
          <a:xfrm>
            <a:off x="311700" y="1880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-그네</a:t>
            </a:r>
            <a:endParaRPr sz="18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19" name="Google Shape;319;g9f0767c2e8_0_133"/>
          <p:cNvGrpSpPr/>
          <p:nvPr/>
        </p:nvGrpSpPr>
        <p:grpSpPr>
          <a:xfrm>
            <a:off x="417301" y="1219179"/>
            <a:ext cx="1408118" cy="1808581"/>
            <a:chOff x="442510" y="1284333"/>
            <a:chExt cx="707064" cy="1130151"/>
          </a:xfrm>
        </p:grpSpPr>
        <p:sp>
          <p:nvSpPr>
            <p:cNvPr id="320" name="Google Shape;320;g9f0767c2e8_0_133"/>
            <p:cNvSpPr/>
            <p:nvPr/>
          </p:nvSpPr>
          <p:spPr>
            <a:xfrm>
              <a:off x="442510" y="1284333"/>
              <a:ext cx="689700" cy="937500"/>
            </a:xfrm>
            <a:prstGeom prst="rect">
              <a:avLst/>
            </a:prstGeom>
            <a:noFill/>
            <a:ln w="28575" cap="flat" cmpd="sng">
              <a:solidFill>
                <a:srgbClr val="E1EB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21" name="Google Shape;321;g9f0767c2e8_0_133"/>
            <p:cNvSpPr/>
            <p:nvPr/>
          </p:nvSpPr>
          <p:spPr>
            <a:xfrm>
              <a:off x="670647" y="1320801"/>
              <a:ext cx="195300" cy="10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7985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22" name="Google Shape;322;g9f0767c2e8_0_133"/>
            <p:cNvSpPr/>
            <p:nvPr/>
          </p:nvSpPr>
          <p:spPr>
            <a:xfrm>
              <a:off x="740169" y="1419034"/>
              <a:ext cx="48900" cy="66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7985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23" name="Google Shape;323;g9f0767c2e8_0_133"/>
            <p:cNvSpPr/>
            <p:nvPr/>
          </p:nvSpPr>
          <p:spPr>
            <a:xfrm>
              <a:off x="731385" y="2083579"/>
              <a:ext cx="66600" cy="9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rgbClr val="7985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24" name="Google Shape;324;g9f0767c2e8_0_133"/>
            <p:cNvSpPr txBox="1"/>
            <p:nvPr/>
          </p:nvSpPr>
          <p:spPr>
            <a:xfrm>
              <a:off x="632853" y="2328384"/>
              <a:ext cx="309000" cy="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cxnSp>
          <p:nvCxnSpPr>
            <p:cNvPr id="325" name="Google Shape;325;g9f0767c2e8_0_133"/>
            <p:cNvCxnSpPr/>
            <p:nvPr/>
          </p:nvCxnSpPr>
          <p:spPr>
            <a:xfrm flipH="1">
              <a:off x="504577" y="1394071"/>
              <a:ext cx="247200" cy="525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6" name="Google Shape;326;g9f0767c2e8_0_133"/>
            <p:cNvSpPr/>
            <p:nvPr/>
          </p:nvSpPr>
          <p:spPr>
            <a:xfrm rot="2996243">
              <a:off x="419274" y="2054019"/>
              <a:ext cx="325345" cy="58779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27" name="Google Shape;327;g9f0767c2e8_0_133"/>
            <p:cNvSpPr/>
            <p:nvPr/>
          </p:nvSpPr>
          <p:spPr>
            <a:xfrm rot="-3709773">
              <a:off x="687608" y="1790264"/>
              <a:ext cx="598607" cy="4846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cxnSp>
          <p:nvCxnSpPr>
            <p:cNvPr id="328" name="Google Shape;328;g9f0767c2e8_0_133"/>
            <p:cNvCxnSpPr/>
            <p:nvPr/>
          </p:nvCxnSpPr>
          <p:spPr>
            <a:xfrm>
              <a:off x="791228" y="1420016"/>
              <a:ext cx="339000" cy="1044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" name="Google Shape;329;g9f0767c2e8_0_133"/>
            <p:cNvSpPr/>
            <p:nvPr/>
          </p:nvSpPr>
          <p:spPr>
            <a:xfrm>
              <a:off x="745074" y="1581623"/>
              <a:ext cx="45900" cy="50700"/>
            </a:xfrm>
            <a:prstGeom prst="rect">
              <a:avLst/>
            </a:prstGeom>
            <a:solidFill>
              <a:srgbClr val="FF0000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cxnSp>
          <p:nvCxnSpPr>
            <p:cNvPr id="330" name="Google Shape;330;g9f0767c2e8_0_133"/>
            <p:cNvCxnSpPr/>
            <p:nvPr/>
          </p:nvCxnSpPr>
          <p:spPr>
            <a:xfrm flipH="1">
              <a:off x="767559" y="1426883"/>
              <a:ext cx="300" cy="151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" name="Google Shape;331;g9f0767c2e8_0_133"/>
            <p:cNvSpPr txBox="1"/>
            <p:nvPr/>
          </p:nvSpPr>
          <p:spPr>
            <a:xfrm>
              <a:off x="651575" y="1653744"/>
              <a:ext cx="366000" cy="1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32" name="Google Shape;332;g9f0767c2e8_0_133"/>
          <p:cNvGrpSpPr/>
          <p:nvPr/>
        </p:nvGrpSpPr>
        <p:grpSpPr>
          <a:xfrm>
            <a:off x="1781600" y="877200"/>
            <a:ext cx="7362408" cy="3823885"/>
            <a:chOff x="1781600" y="877200"/>
            <a:chExt cx="7362408" cy="3823885"/>
          </a:xfrm>
        </p:grpSpPr>
        <p:grpSp>
          <p:nvGrpSpPr>
            <p:cNvPr id="333" name="Google Shape;333;g9f0767c2e8_0_133"/>
            <p:cNvGrpSpPr/>
            <p:nvPr/>
          </p:nvGrpSpPr>
          <p:grpSpPr>
            <a:xfrm>
              <a:off x="2599409" y="877200"/>
              <a:ext cx="6066796" cy="3823867"/>
              <a:chOff x="2599409" y="877200"/>
              <a:chExt cx="6066796" cy="3823867"/>
            </a:xfrm>
          </p:grpSpPr>
          <p:pic>
            <p:nvPicPr>
              <p:cNvPr id="334" name="Google Shape;334;g9f0767c2e8_0_1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599409" y="877200"/>
                <a:ext cx="6066796" cy="3823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g9f0767c2e8_0_133"/>
              <p:cNvPicPr preferRelativeResize="0"/>
              <p:nvPr/>
            </p:nvPicPr>
            <p:blipFill rotWithShape="1">
              <a:blip r:embed="rId3">
                <a:alphaModFix/>
              </a:blip>
              <a:srcRect l="3337" t="14723" r="84565" b="81535"/>
              <a:stretch/>
            </p:blipFill>
            <p:spPr>
              <a:xfrm>
                <a:off x="2808000" y="4251600"/>
                <a:ext cx="792001" cy="14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g9f0767c2e8_0_133"/>
              <p:cNvPicPr preferRelativeResize="0"/>
              <p:nvPr/>
            </p:nvPicPr>
            <p:blipFill rotWithShape="1">
              <a:blip r:embed="rId3">
                <a:alphaModFix/>
              </a:blip>
              <a:srcRect l="18461" t="20424" r="63660" b="13455"/>
              <a:stretch/>
            </p:blipFill>
            <p:spPr>
              <a:xfrm>
                <a:off x="2801175" y="1508925"/>
                <a:ext cx="792001" cy="2772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7" name="Google Shape;337;g9f0767c2e8_0_133"/>
            <p:cNvGrpSpPr/>
            <p:nvPr/>
          </p:nvGrpSpPr>
          <p:grpSpPr>
            <a:xfrm>
              <a:off x="1781600" y="877200"/>
              <a:ext cx="7362408" cy="3823885"/>
              <a:chOff x="1781600" y="877200"/>
              <a:chExt cx="7362408" cy="3823885"/>
            </a:xfrm>
          </p:grpSpPr>
          <p:sp>
            <p:nvSpPr>
              <p:cNvPr id="338" name="Google Shape;338;g9f0767c2e8_0_133"/>
              <p:cNvSpPr txBox="1"/>
              <p:nvPr/>
            </p:nvSpPr>
            <p:spPr>
              <a:xfrm>
                <a:off x="8175008" y="4408285"/>
                <a:ext cx="969000" cy="2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sz="1100" b="0" i="0" u="none" strike="noStrike" cap="none" dirty="0">
                    <a:solidFill>
                      <a:schemeClr val="dk1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Arial"/>
                  </a:rPr>
                  <a:t>시간</a:t>
                </a:r>
                <a:endParaRPr sz="11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endParaRPr>
              </a:p>
            </p:txBody>
          </p:sp>
          <p:sp>
            <p:nvSpPr>
              <p:cNvPr id="339" name="Google Shape;339;g9f0767c2e8_0_133"/>
              <p:cNvSpPr/>
              <p:nvPr/>
            </p:nvSpPr>
            <p:spPr>
              <a:xfrm>
                <a:off x="4971075" y="1149775"/>
                <a:ext cx="495300" cy="3433500"/>
              </a:xfrm>
              <a:prstGeom prst="ellipse">
                <a:avLst/>
              </a:prstGeom>
              <a:noFill/>
              <a:ln w="28575" cap="flat" cmpd="sng">
                <a:solidFill>
                  <a:srgbClr val="3C7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340" name="Google Shape;340;g9f0767c2e8_0_133"/>
              <p:cNvSpPr/>
              <p:nvPr/>
            </p:nvSpPr>
            <p:spPr>
              <a:xfrm>
                <a:off x="7585400" y="1149775"/>
                <a:ext cx="294300" cy="3433500"/>
              </a:xfrm>
              <a:prstGeom prst="ellips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341" name="Google Shape;341;g9f0767c2e8_0_133"/>
              <p:cNvSpPr/>
              <p:nvPr/>
            </p:nvSpPr>
            <p:spPr>
              <a:xfrm>
                <a:off x="2599400" y="1149775"/>
                <a:ext cx="1184400" cy="3433500"/>
              </a:xfrm>
              <a:prstGeom prst="ellipse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342" name="Google Shape;342;g9f0767c2e8_0_133"/>
              <p:cNvSpPr txBox="1"/>
              <p:nvPr/>
            </p:nvSpPr>
            <p:spPr>
              <a:xfrm rot="5400000">
                <a:off x="1896199" y="1369737"/>
                <a:ext cx="1224900" cy="49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sz="1100" b="0" i="0" u="none" strike="noStrike" cap="none" dirty="0">
                    <a:solidFill>
                      <a:srgbClr val="000000"/>
                    </a:solidFill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sym typeface="Arial"/>
                  </a:rPr>
                  <a:t>센서인식 값</a:t>
                </a:r>
                <a:endParaRPr sz="11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endParaRPr>
              </a:p>
            </p:txBody>
          </p:sp>
          <p:grpSp>
            <p:nvGrpSpPr>
              <p:cNvPr id="343" name="Google Shape;343;g9f0767c2e8_0_133"/>
              <p:cNvGrpSpPr/>
              <p:nvPr/>
            </p:nvGrpSpPr>
            <p:grpSpPr>
              <a:xfrm>
                <a:off x="3633600" y="877200"/>
                <a:ext cx="938400" cy="639000"/>
                <a:chOff x="3633600" y="877200"/>
                <a:chExt cx="938400" cy="639000"/>
              </a:xfrm>
            </p:grpSpPr>
            <p:sp>
              <p:nvSpPr>
                <p:cNvPr id="344" name="Google Shape;344;g9f0767c2e8_0_133"/>
                <p:cNvSpPr txBox="1"/>
                <p:nvPr/>
              </p:nvSpPr>
              <p:spPr>
                <a:xfrm>
                  <a:off x="3633600" y="877200"/>
                  <a:ext cx="938400" cy="44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 dirty="0" err="1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  <a:cs typeface="Corbel"/>
                      <a:sym typeface="Corbel"/>
                    </a:rPr>
                    <a:t>그네줄이</a:t>
                  </a:r>
                  <a:r>
                    <a:rPr lang="ko-KR" sz="11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  <a:cs typeface="Corbel"/>
                      <a:sym typeface="Corbel"/>
                    </a:rPr>
                    <a:t> 움직임</a:t>
                  </a:r>
                  <a:endParaRPr sz="11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cs typeface="Corbel"/>
                    <a:sym typeface="Corbel"/>
                  </a:endParaRPr>
                </a:p>
              </p:txBody>
            </p:sp>
            <p:cxnSp>
              <p:nvCxnSpPr>
                <p:cNvPr id="345" name="Google Shape;345;g9f0767c2e8_0_133"/>
                <p:cNvCxnSpPr>
                  <a:stCxn id="344" idx="2"/>
                </p:cNvCxnSpPr>
                <p:nvPr/>
              </p:nvCxnSpPr>
              <p:spPr>
                <a:xfrm>
                  <a:off x="4102800" y="1322100"/>
                  <a:ext cx="99300" cy="19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grpSp>
            <p:nvGrpSpPr>
              <p:cNvPr id="346" name="Google Shape;346;g9f0767c2e8_0_133"/>
              <p:cNvGrpSpPr/>
              <p:nvPr/>
            </p:nvGrpSpPr>
            <p:grpSpPr>
              <a:xfrm>
                <a:off x="1781600" y="4055325"/>
                <a:ext cx="1005350" cy="444900"/>
                <a:chOff x="1781600" y="4055325"/>
                <a:chExt cx="1005350" cy="444900"/>
              </a:xfrm>
            </p:grpSpPr>
            <p:sp>
              <p:nvSpPr>
                <p:cNvPr id="347" name="Google Shape;347;g9f0767c2e8_0_133"/>
                <p:cNvSpPr txBox="1"/>
                <p:nvPr/>
              </p:nvSpPr>
              <p:spPr>
                <a:xfrm>
                  <a:off x="1781600" y="4055325"/>
                  <a:ext cx="817800" cy="44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  <a:cs typeface="Corbel"/>
                      <a:sym typeface="Corbel"/>
                    </a:rPr>
                    <a:t>센서가 그네 줄을 인식</a:t>
                  </a:r>
                  <a:endParaRPr sz="1100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  <a:cs typeface="Corbel"/>
                    <a:sym typeface="Corbel"/>
                  </a:endParaRPr>
                </a:p>
              </p:txBody>
            </p:sp>
            <p:cxnSp>
              <p:nvCxnSpPr>
                <p:cNvPr id="348" name="Google Shape;348;g9f0767c2e8_0_133"/>
                <p:cNvCxnSpPr/>
                <p:nvPr/>
              </p:nvCxnSpPr>
              <p:spPr>
                <a:xfrm rot="10800000" flipH="1">
                  <a:off x="2485450" y="4346200"/>
                  <a:ext cx="301500" cy="14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</p:grpSp>
      <p:pic>
        <p:nvPicPr>
          <p:cNvPr id="349" name="Google Shape;349;g9f0767c2e8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850"/>
            <a:ext cx="2003302" cy="15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645699a7_6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그네 state diagram</a:t>
            </a:r>
            <a:endParaRPr dirty="0"/>
          </a:p>
        </p:txBody>
      </p:sp>
      <p:pic>
        <p:nvPicPr>
          <p:cNvPr id="355" name="Google Shape;355;gad645699a7_6_24"/>
          <p:cNvPicPr preferRelativeResize="0"/>
          <p:nvPr/>
        </p:nvPicPr>
        <p:blipFill rotWithShape="1">
          <a:blip r:embed="rId3">
            <a:alphaModFix/>
          </a:blip>
          <a:srcRect l="700" r="700"/>
          <a:stretch/>
        </p:blipFill>
        <p:spPr>
          <a:xfrm>
            <a:off x="405725" y="1525950"/>
            <a:ext cx="5688952" cy="2672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gad645699a7_6_24"/>
          <p:cNvGraphicFramePr/>
          <p:nvPr/>
        </p:nvGraphicFramePr>
        <p:xfrm>
          <a:off x="6282623" y="2015480"/>
          <a:ext cx="2428400" cy="1101465"/>
        </p:xfrm>
        <a:graphic>
          <a:graphicData uri="http://schemas.openxmlformats.org/drawingml/2006/table">
            <a:tbl>
              <a:tblPr firstRow="1" bandRow="1">
                <a:noFill/>
                <a:tableStyleId>{DE2768BF-21AC-4E62-AA7A-6FA1EB7894C1}</a:tableStyleId>
              </a:tblPr>
              <a:tblGrid>
                <a:gridCol w="668075"/>
                <a:gridCol w="176032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case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상황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29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정상적으로 이용함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  <a:tr h="50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u="none" strike="noStrike" cap="none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ko-KR" sz="135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  <a:cs typeface="Arial"/>
                          <a:sym typeface="Arial"/>
                        </a:rPr>
                        <a:t>높이 올라가 위험하게 이용함</a:t>
                      </a:r>
                      <a:endParaRPr sz="1350" u="none" strike="noStrike" cap="none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f0767c2e8_0_277"/>
          <p:cNvSpPr txBox="1">
            <a:spLocks noGrp="1"/>
          </p:cNvSpPr>
          <p:nvPr>
            <p:ph type="title"/>
          </p:nvPr>
        </p:nvSpPr>
        <p:spPr>
          <a:xfrm>
            <a:off x="311700" y="194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 - 그네</a:t>
            </a:r>
            <a:endParaRPr sz="40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62" name="Google Shape;362;g9f0767c2e8_0_277"/>
          <p:cNvSpPr txBox="1">
            <a:spLocks noGrp="1"/>
          </p:cNvSpPr>
          <p:nvPr>
            <p:ph type="body" idx="1"/>
          </p:nvPr>
        </p:nvSpPr>
        <p:spPr>
          <a:xfrm>
            <a:off x="480337" y="132240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363" name="Google Shape;363;g9f0767c2e8_0_277"/>
          <p:cNvPicPr preferRelativeResize="0"/>
          <p:nvPr/>
        </p:nvPicPr>
        <p:blipFill rotWithShape="1">
          <a:blip r:embed="rId3">
            <a:alphaModFix/>
          </a:blip>
          <a:srcRect t="3855"/>
          <a:stretch/>
        </p:blipFill>
        <p:spPr>
          <a:xfrm>
            <a:off x="216000" y="1440000"/>
            <a:ext cx="288000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9f0767c2e8_0_277"/>
          <p:cNvPicPr preferRelativeResize="0"/>
          <p:nvPr/>
        </p:nvPicPr>
        <p:blipFill rotWithShape="1">
          <a:blip r:embed="rId4">
            <a:alphaModFix/>
          </a:blip>
          <a:srcRect t="4214"/>
          <a:stretch/>
        </p:blipFill>
        <p:spPr>
          <a:xfrm>
            <a:off x="3132000" y="1440000"/>
            <a:ext cx="287999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9f0767c2e8_0_277"/>
          <p:cNvPicPr preferRelativeResize="0"/>
          <p:nvPr/>
        </p:nvPicPr>
        <p:blipFill rotWithShape="1">
          <a:blip r:embed="rId5">
            <a:alphaModFix/>
          </a:blip>
          <a:srcRect t="3409"/>
          <a:stretch/>
        </p:blipFill>
        <p:spPr>
          <a:xfrm>
            <a:off x="6048000" y="1440000"/>
            <a:ext cx="2880001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9f0767c2e8_0_277"/>
          <p:cNvSpPr txBox="1"/>
          <p:nvPr/>
        </p:nvSpPr>
        <p:spPr>
          <a:xfrm>
            <a:off x="311700" y="3979375"/>
            <a:ext cx="703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sng" strike="noStrike" cap="none" dirty="0" err="1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6"/>
              </a:rPr>
              <a:t>프로세싱에서</a:t>
            </a:r>
            <a:r>
              <a:rPr lang="ko-KR" sz="1600" b="1" i="0" u="sng" strike="noStrike" cap="none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6"/>
              </a:rPr>
              <a:t> </a:t>
            </a:r>
            <a:r>
              <a:rPr lang="ko-KR" sz="1600" b="1" i="0" u="sng" strike="noStrike" cap="none" dirty="0" err="1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6"/>
              </a:rPr>
              <a:t>그네타는</a:t>
            </a:r>
            <a:r>
              <a:rPr lang="ko-KR" sz="1600" b="1" i="0" u="sng" strike="noStrike" cap="none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  <a:hlinkClick r:id="rId6"/>
              </a:rPr>
              <a:t> </a:t>
            </a:r>
            <a:r>
              <a:rPr lang="ko-KR" sz="1600" b="1" u="sng" dirty="0">
                <a:solidFill>
                  <a:schemeClr val="hlin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6"/>
              </a:rPr>
              <a:t>경우에 따른 관리자 화면</a:t>
            </a:r>
            <a:endParaRPr sz="16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f0767c2e8_0_165"/>
          <p:cNvSpPr txBox="1">
            <a:spLocks noGrp="1"/>
          </p:cNvSpPr>
          <p:nvPr>
            <p:ph type="title"/>
          </p:nvPr>
        </p:nvSpPr>
        <p:spPr>
          <a:xfrm>
            <a:off x="311700" y="1940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-DB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372" name="Google Shape;372;g9f0767c2e8_0_165"/>
          <p:cNvGrpSpPr/>
          <p:nvPr/>
        </p:nvGrpSpPr>
        <p:grpSpPr>
          <a:xfrm>
            <a:off x="661050" y="1134750"/>
            <a:ext cx="2276700" cy="1211900"/>
            <a:chOff x="630900" y="994100"/>
            <a:chExt cx="2276700" cy="1211900"/>
          </a:xfrm>
        </p:grpSpPr>
        <p:sp>
          <p:nvSpPr>
            <p:cNvPr id="373" name="Google Shape;373;g9f0767c2e8_0_165"/>
            <p:cNvSpPr/>
            <p:nvPr/>
          </p:nvSpPr>
          <p:spPr>
            <a:xfrm>
              <a:off x="630900" y="1413700"/>
              <a:ext cx="2276700" cy="792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rgbClr val="A4B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playground_Id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slide_id   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74" name="Google Shape;374;g9f0767c2e8_0_165"/>
            <p:cNvSpPr/>
            <p:nvPr/>
          </p:nvSpPr>
          <p:spPr>
            <a:xfrm>
              <a:off x="971850" y="994100"/>
              <a:ext cx="1594800" cy="347100"/>
            </a:xfrm>
            <a:prstGeom prst="roundRect">
              <a:avLst>
                <a:gd name="adj" fmla="val 16667"/>
              </a:avLst>
            </a:prstGeom>
            <a:solidFill>
              <a:srgbClr val="E1EB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playground_slide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75" name="Google Shape;375;g9f0767c2e8_0_165"/>
          <p:cNvGrpSpPr/>
          <p:nvPr/>
        </p:nvGrpSpPr>
        <p:grpSpPr>
          <a:xfrm>
            <a:off x="5946875" y="1124700"/>
            <a:ext cx="2276700" cy="1231975"/>
            <a:chOff x="630900" y="974025"/>
            <a:chExt cx="2276700" cy="1231975"/>
          </a:xfrm>
        </p:grpSpPr>
        <p:sp>
          <p:nvSpPr>
            <p:cNvPr id="376" name="Google Shape;376;g9f0767c2e8_0_165"/>
            <p:cNvSpPr/>
            <p:nvPr/>
          </p:nvSpPr>
          <p:spPr>
            <a:xfrm>
              <a:off x="630900" y="1413700"/>
              <a:ext cx="2276700" cy="792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rgbClr val="A4B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playground_Id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swing_id  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77" name="Google Shape;377;g9f0767c2e8_0_165"/>
            <p:cNvSpPr/>
            <p:nvPr/>
          </p:nvSpPr>
          <p:spPr>
            <a:xfrm>
              <a:off x="924000" y="974025"/>
              <a:ext cx="1690500" cy="347100"/>
            </a:xfrm>
            <a:prstGeom prst="roundRect">
              <a:avLst>
                <a:gd name="adj" fmla="val 16667"/>
              </a:avLst>
            </a:prstGeom>
            <a:solidFill>
              <a:srgbClr val="E1EB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playground_swing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78" name="Google Shape;378;g9f0767c2e8_0_165"/>
          <p:cNvGrpSpPr/>
          <p:nvPr/>
        </p:nvGrpSpPr>
        <p:grpSpPr>
          <a:xfrm>
            <a:off x="3274675" y="1137825"/>
            <a:ext cx="2276700" cy="1205750"/>
            <a:chOff x="630900" y="1000250"/>
            <a:chExt cx="2276700" cy="1205750"/>
          </a:xfrm>
        </p:grpSpPr>
        <p:sp>
          <p:nvSpPr>
            <p:cNvPr id="379" name="Google Shape;379;g9f0767c2e8_0_165"/>
            <p:cNvSpPr/>
            <p:nvPr/>
          </p:nvSpPr>
          <p:spPr>
            <a:xfrm>
              <a:off x="630900" y="1413700"/>
              <a:ext cx="2276700" cy="792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rgbClr val="A4B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playground_Id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name                  varchar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80" name="Google Shape;380;g9f0767c2e8_0_165"/>
            <p:cNvSpPr/>
            <p:nvPr/>
          </p:nvSpPr>
          <p:spPr>
            <a:xfrm>
              <a:off x="1038800" y="1000250"/>
              <a:ext cx="1594800" cy="347100"/>
            </a:xfrm>
            <a:prstGeom prst="roundRect">
              <a:avLst>
                <a:gd name="adj" fmla="val 16667"/>
              </a:avLst>
            </a:prstGeom>
            <a:solidFill>
              <a:srgbClr val="E1EB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   playground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81" name="Google Shape;381;g9f0767c2e8_0_165"/>
          <p:cNvGrpSpPr/>
          <p:nvPr/>
        </p:nvGrpSpPr>
        <p:grpSpPr>
          <a:xfrm>
            <a:off x="2020528" y="2527675"/>
            <a:ext cx="1962000" cy="1986675"/>
            <a:chOff x="885328" y="2571750"/>
            <a:chExt cx="1962000" cy="1986675"/>
          </a:xfrm>
        </p:grpSpPr>
        <p:sp>
          <p:nvSpPr>
            <p:cNvPr id="382" name="Google Shape;382;g9f0767c2e8_0_165"/>
            <p:cNvSpPr/>
            <p:nvPr/>
          </p:nvSpPr>
          <p:spPr>
            <a:xfrm>
              <a:off x="885328" y="2953425"/>
              <a:ext cx="1962000" cy="1605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rgbClr val="A4B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id   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slides_id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case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startTime  DateTime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duration    double              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day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83" name="Google Shape;383;g9f0767c2e8_0_165"/>
            <p:cNvSpPr/>
            <p:nvPr/>
          </p:nvSpPr>
          <p:spPr>
            <a:xfrm>
              <a:off x="1348375" y="2571750"/>
              <a:ext cx="1035900" cy="347100"/>
            </a:xfrm>
            <a:prstGeom prst="roundRect">
              <a:avLst>
                <a:gd name="adj" fmla="val 16667"/>
              </a:avLst>
            </a:prstGeom>
            <a:solidFill>
              <a:srgbClr val="E1EB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   slide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grpSp>
        <p:nvGrpSpPr>
          <p:cNvPr id="384" name="Google Shape;384;g9f0767c2e8_0_165"/>
          <p:cNvGrpSpPr/>
          <p:nvPr/>
        </p:nvGrpSpPr>
        <p:grpSpPr>
          <a:xfrm>
            <a:off x="5076178" y="2527700"/>
            <a:ext cx="1962000" cy="1986675"/>
            <a:chOff x="3336528" y="2419350"/>
            <a:chExt cx="1962000" cy="1986675"/>
          </a:xfrm>
        </p:grpSpPr>
        <p:sp>
          <p:nvSpPr>
            <p:cNvPr id="385" name="Google Shape;385;g9f0767c2e8_0_165"/>
            <p:cNvSpPr/>
            <p:nvPr/>
          </p:nvSpPr>
          <p:spPr>
            <a:xfrm>
              <a:off x="3336528" y="2801025"/>
              <a:ext cx="1962000" cy="1605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9525" cap="flat" cmpd="sng">
              <a:solidFill>
                <a:srgbClr val="A4B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id   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swing_id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case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startTime  DateTime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duration    double              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day           Integer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386" name="Google Shape;386;g9f0767c2e8_0_165"/>
            <p:cNvSpPr/>
            <p:nvPr/>
          </p:nvSpPr>
          <p:spPr>
            <a:xfrm>
              <a:off x="3799575" y="2419350"/>
              <a:ext cx="1035900" cy="347100"/>
            </a:xfrm>
            <a:prstGeom prst="roundRect">
              <a:avLst>
                <a:gd name="adj" fmla="val 16667"/>
              </a:avLst>
            </a:prstGeom>
            <a:solidFill>
              <a:srgbClr val="E1EB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   swing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f0767c2e8_0_221"/>
          <p:cNvSpPr txBox="1">
            <a:spLocks noGrp="1"/>
          </p:cNvSpPr>
          <p:nvPr>
            <p:ph type="title"/>
          </p:nvPr>
        </p:nvSpPr>
        <p:spPr>
          <a:xfrm>
            <a:off x="311700" y="1940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-DB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392" name="Google Shape;392;g9f0767c2e8_0_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825" y="1142975"/>
            <a:ext cx="2258076" cy="32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9f0767c2e8_0_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075" y="1142975"/>
            <a:ext cx="2369615" cy="329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9f0767c2e8_0_221"/>
          <p:cNvSpPr txBox="1"/>
          <p:nvPr/>
        </p:nvSpPr>
        <p:spPr>
          <a:xfrm>
            <a:off x="1845500" y="4513375"/>
            <a:ext cx="16050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미끄럼틀 DB</a:t>
            </a:r>
            <a:endParaRPr sz="1400" b="0" i="0" u="none" strike="noStrike" cap="none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Corbel"/>
              <a:sym typeface="Corbel"/>
            </a:endParaRPr>
          </a:p>
        </p:txBody>
      </p:sp>
      <p:sp>
        <p:nvSpPr>
          <p:cNvPr id="395" name="Google Shape;395;g9f0767c2e8_0_221"/>
          <p:cNvSpPr txBox="1"/>
          <p:nvPr/>
        </p:nvSpPr>
        <p:spPr>
          <a:xfrm>
            <a:off x="5701700" y="4513375"/>
            <a:ext cx="16050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그네 DB</a:t>
            </a:r>
            <a:endParaRPr sz="1400" b="0" i="0" u="none" strike="noStrike" cap="none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Corbel"/>
              <a:sym typeface="Corbel"/>
            </a:endParaRPr>
          </a:p>
        </p:txBody>
      </p:sp>
      <p:sp>
        <p:nvSpPr>
          <p:cNvPr id="396" name="Google Shape;396;g9f0767c2e8_0_221"/>
          <p:cNvSpPr/>
          <p:nvPr/>
        </p:nvSpPr>
        <p:spPr>
          <a:xfrm>
            <a:off x="1259262" y="1010938"/>
            <a:ext cx="2617200" cy="355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4B5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397" name="Google Shape;397;g9f0767c2e8_0_221"/>
          <p:cNvSpPr/>
          <p:nvPr/>
        </p:nvSpPr>
        <p:spPr>
          <a:xfrm>
            <a:off x="4813300" y="1010938"/>
            <a:ext cx="2617200" cy="355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4B5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d645699a7_6_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/>
              <a:t>웹페이지</a:t>
            </a:r>
            <a:endParaRPr dirty="0"/>
          </a:p>
        </p:txBody>
      </p:sp>
      <p:pic>
        <p:nvPicPr>
          <p:cNvPr id="403" name="Google Shape;403;gad645699a7_6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00" y="1017725"/>
            <a:ext cx="713680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472141" y="1420104"/>
            <a:ext cx="775799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000" dirty="0" err="1"/>
              <a:t>프로젝트명</a:t>
            </a:r>
            <a:r>
              <a:rPr lang="ko-KR" dirty="0"/>
              <a:t>- 이름선정 이유, 제안 동기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2000" dirty="0"/>
              <a:t>제안 배경, 목적</a:t>
            </a:r>
            <a:r>
              <a:rPr lang="ko-KR" dirty="0"/>
              <a:t>- 필요성, 대상지의 현황, 주요 수혜자, 해결하고자 하는 문제점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2000" dirty="0"/>
              <a:t>구현과정 - 미끄럼틀, 그네, 통신, DB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2000" dirty="0"/>
              <a:t>기대 효과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ko-KR" sz="2000" dirty="0"/>
              <a:t>진행상황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311700" y="1940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orbel"/>
              <a:buNone/>
            </a:pPr>
            <a:r>
              <a:rPr lang="ko-KR" sz="4000" dirty="0"/>
              <a:t>목차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>
            <a:spLocks noGrp="1"/>
          </p:cNvSpPr>
          <p:nvPr>
            <p:ph type="title"/>
          </p:nvPr>
        </p:nvSpPr>
        <p:spPr>
          <a:xfrm>
            <a:off x="290782" y="1844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orbel"/>
              <a:buNone/>
            </a:pPr>
            <a:r>
              <a:rPr lang="ko-KR" sz="4000" dirty="0"/>
              <a:t>기대효과</a:t>
            </a:r>
            <a:endParaRPr sz="4000" dirty="0"/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1"/>
          </p:nvPr>
        </p:nvSpPr>
        <p:spPr>
          <a:xfrm>
            <a:off x="788894" y="1145750"/>
            <a:ext cx="74332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사고 상황을 예방하기 위한 알림을 주어 사고발생률을 줄일 수 있다. 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300" dirty="0" smtClean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보호자들이 </a:t>
            </a: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안심하고 아이들을 놀이터로 내보낼 수 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285750" lvl="0" indent="-21590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12롯데마트드림Medium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놀이터 이용에 대한 실시간 정보 등을 제공 한다.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사용자가 직접 놀이터에 가지 않고도 사용자에게 놀이터에 관한 정보를 미리 알려 주어 놀이터 이용에 도움을 줄 수 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놀이터의 시간에 따른 이용여부, 이용유형 등의 정보들을 수집, 분석하여 통계를 낼 수 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altLang="en-US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추</a:t>
            </a:r>
            <a:r>
              <a:rPr lang="ko-KR" sz="1300" dirty="0" smtClean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후 </a:t>
            </a:r>
            <a:r>
              <a:rPr lang="ko-KR" sz="1300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이러한 데이터들을 활용하여 시스템을 확장시킬 수 있다.</a:t>
            </a: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836706" y="1439557"/>
            <a:ext cx="7428900" cy="4197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411" name="Google Shape;411;p19"/>
          <p:cNvSpPr/>
          <p:nvPr/>
        </p:nvSpPr>
        <p:spPr>
          <a:xfrm>
            <a:off x="857556" y="2452882"/>
            <a:ext cx="7428900" cy="4197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836706" y="3635243"/>
            <a:ext cx="7428753" cy="419793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f0767c2e8_3_19"/>
          <p:cNvSpPr txBox="1">
            <a:spLocks noGrp="1"/>
          </p:cNvSpPr>
          <p:nvPr>
            <p:ph type="title"/>
          </p:nvPr>
        </p:nvSpPr>
        <p:spPr>
          <a:xfrm>
            <a:off x="311707" y="203541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orbel"/>
              <a:buNone/>
            </a:pPr>
            <a:r>
              <a:rPr lang="ko-KR" sz="4000" dirty="0"/>
              <a:t>감사합니다.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2241058" y="1685609"/>
            <a:ext cx="12042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5402115" y="1520538"/>
            <a:ext cx="16392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871547" y="2613712"/>
            <a:ext cx="22506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4170650" y="2613775"/>
            <a:ext cx="19311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162550" y="2613775"/>
            <a:ext cx="15234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311700" y="1880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프로젝트명</a:t>
            </a:r>
            <a:endParaRPr sz="40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249936" y="151983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IoT기반 옥외 놀이터 </a:t>
            </a:r>
            <a:endParaRPr sz="4000" b="1" i="0" u="none" strike="noStrike" cap="none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Corbel"/>
              <a:sym typeface="Corbe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Corbel"/>
                <a:sym typeface="Corbel"/>
              </a:rPr>
              <a:t>모니터링 및 안전관리 시스템</a:t>
            </a:r>
            <a:endParaRPr sz="3900" b="1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cxnSp>
        <p:nvCxnSpPr>
          <p:cNvPr id="111" name="Google Shape;111;p3"/>
          <p:cNvCxnSpPr/>
          <p:nvPr/>
        </p:nvCxnSpPr>
        <p:spPr>
          <a:xfrm rot="10800000">
            <a:off x="1919274" y="1685243"/>
            <a:ext cx="473700" cy="156000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" name="Google Shape;112;p3"/>
          <p:cNvSpPr txBox="1"/>
          <p:nvPr/>
        </p:nvSpPr>
        <p:spPr>
          <a:xfrm>
            <a:off x="968321" y="1273324"/>
            <a:ext cx="1121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놀이기구에 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센서 설치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7113274" y="1101246"/>
            <a:ext cx="1650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놀이터를 이용하는 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어린이가 주 대상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720511" y="3995782"/>
            <a:ext cx="270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실시간 모니터링, 데이터 수집을 통한 관리가 이 시스템의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첫번째</a:t>
            </a: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목적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cxnSp>
        <p:nvCxnSpPr>
          <p:cNvPr id="115" name="Google Shape;115;p3"/>
          <p:cNvCxnSpPr>
            <a:endCxn id="113" idx="1"/>
          </p:cNvCxnSpPr>
          <p:nvPr/>
        </p:nvCxnSpPr>
        <p:spPr>
          <a:xfrm flipV="1">
            <a:off x="6736474" y="1362836"/>
            <a:ext cx="376800" cy="280510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3"/>
          <p:cNvCxnSpPr/>
          <p:nvPr/>
        </p:nvCxnSpPr>
        <p:spPr>
          <a:xfrm flipH="1">
            <a:off x="4942250" y="3538200"/>
            <a:ext cx="24900" cy="525300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117;p3"/>
          <p:cNvCxnSpPr/>
          <p:nvPr/>
        </p:nvCxnSpPr>
        <p:spPr>
          <a:xfrm flipH="1">
            <a:off x="2993174" y="3525720"/>
            <a:ext cx="3717" cy="425323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8" name="Google Shape;118;p3"/>
          <p:cNvSpPr txBox="1"/>
          <p:nvPr/>
        </p:nvSpPr>
        <p:spPr>
          <a:xfrm>
            <a:off x="3786158" y="4103486"/>
            <a:ext cx="23157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모니터링을 통한 안전사고 예방이 이 시스템의 </a:t>
            </a:r>
            <a:r>
              <a:rPr lang="ko-KR" sz="1400" b="0" i="0" u="none" strike="noStrike" cap="none" dirty="0" err="1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두번째</a:t>
            </a: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목적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cxnSp>
        <p:nvCxnSpPr>
          <p:cNvPr id="119" name="Google Shape;119;p3"/>
          <p:cNvCxnSpPr/>
          <p:nvPr/>
        </p:nvCxnSpPr>
        <p:spPr>
          <a:xfrm>
            <a:off x="6808325" y="3496975"/>
            <a:ext cx="367800" cy="426900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" name="Google Shape;120;p3"/>
          <p:cNvSpPr txBox="1"/>
          <p:nvPr/>
        </p:nvSpPr>
        <p:spPr>
          <a:xfrm>
            <a:off x="6828264" y="3995836"/>
            <a:ext cx="165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통합 시스템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4052364" y="1662932"/>
            <a:ext cx="1204200" cy="890700"/>
          </a:xfrm>
          <a:prstGeom prst="ellipse">
            <a:avLst/>
          </a:prstGeom>
          <a:noFill/>
          <a:ln w="57150" cap="flat" cmpd="sng">
            <a:solidFill>
              <a:srgbClr val="7C89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cxnSp>
        <p:nvCxnSpPr>
          <p:cNvPr id="122" name="Google Shape;122;p3"/>
          <p:cNvCxnSpPr/>
          <p:nvPr/>
        </p:nvCxnSpPr>
        <p:spPr>
          <a:xfrm rot="10800000">
            <a:off x="4620353" y="1207792"/>
            <a:ext cx="35400" cy="458700"/>
          </a:xfrm>
          <a:prstGeom prst="straightConnector1">
            <a:avLst/>
          </a:prstGeom>
          <a:noFill/>
          <a:ln w="57150" cap="flat" cmpd="sng">
            <a:solidFill>
              <a:srgbClr val="A4B522">
                <a:alpha val="91372"/>
              </a:srgb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" name="Google Shape;123;p3"/>
          <p:cNvSpPr txBox="1"/>
          <p:nvPr/>
        </p:nvSpPr>
        <p:spPr>
          <a:xfrm>
            <a:off x="2832414" y="277832"/>
            <a:ext cx="36441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7C891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실내가 아닌 실외 놀이터, 실내 놀이터는 이미 안전사고 관리 시스템이 잘 갖추어져 있음. 반면에 실외놀이터는 안전사고 관리 시스템이 마련되어 있지 않음</a:t>
            </a:r>
            <a:endParaRPr sz="1400" b="0" i="0" u="none" strike="noStrike" cap="none" dirty="0">
              <a:solidFill>
                <a:srgbClr val="7C891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311700" y="1940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제안배경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-놀이터 안전사고 현황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046" y="2186668"/>
            <a:ext cx="2922921" cy="23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652" y="1277738"/>
            <a:ext cx="4753373" cy="3218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2248137" y="1277738"/>
            <a:ext cx="2652900" cy="35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1952329" y="2222679"/>
            <a:ext cx="423000" cy="75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157868" y="3096390"/>
            <a:ext cx="828000" cy="44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000592" y="3545790"/>
            <a:ext cx="828000" cy="44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520580" y="1310968"/>
            <a:ext cx="336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실외 놀이터 사고 발생장소는 </a:t>
            </a:r>
            <a:endParaRPr sz="14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미끄럼틀과 그네가 67.6%를 차지</a:t>
            </a:r>
            <a:endParaRPr sz="14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5453046" y="1572568"/>
            <a:ext cx="2133900" cy="35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757437" y="4488125"/>
            <a:ext cx="2981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* 자료 : </a:t>
            </a:r>
            <a:r>
              <a:rPr lang="ko-KR" sz="1000" b="1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행정안전부</a:t>
            </a:r>
            <a:r>
              <a:rPr lang="ko-KR" sz="1000" b="1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– 2017년 어린이놀이시설 안전사고 분석 결과</a:t>
            </a: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5483067" y="2186668"/>
            <a:ext cx="2892900" cy="23541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45962" y="2222679"/>
            <a:ext cx="4238400" cy="21618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808024" y="1400875"/>
            <a:ext cx="3315000" cy="27978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311700" y="194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제안배경 </a:t>
            </a: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- 주요 수혜자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25" y="1538425"/>
            <a:ext cx="2806425" cy="18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854532" y="3364372"/>
            <a:ext cx="331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사고 연령대별로 살펴보면, 활동량이 많은 </a:t>
            </a:r>
            <a:r>
              <a:rPr lang="ko-KR" sz="1100" b="0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학령기</a:t>
            </a:r>
            <a:r>
              <a:rPr lang="ko-KR" sz="11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(7~14세) 어린이가 234명(79.6%) </a:t>
            </a:r>
            <a:r>
              <a:rPr lang="ko-KR" sz="1100" b="0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으로</a:t>
            </a:r>
            <a:r>
              <a:rPr lang="ko-KR" sz="11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, </a:t>
            </a:r>
            <a:r>
              <a:rPr lang="ko-KR" sz="1100" b="0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취학전</a:t>
            </a:r>
            <a:r>
              <a:rPr lang="ko-KR" sz="11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(1~6세) 어린이 57명(17.7%)보다 부상자 수가 약 4.1배 많음</a:t>
            </a: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800200" y="2097474"/>
            <a:ext cx="3315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학령기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어린이 (7~14세)79.6% </a:t>
            </a:r>
            <a:endParaRPr sz="14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+ 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취학전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어린이(1~6세)  17.7%</a:t>
            </a:r>
            <a:endParaRPr sz="14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= 97.3%</a:t>
            </a:r>
            <a:endParaRPr sz="1400" b="1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1세~14세 어린이가 사고의 97.3%를 차지함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54530" y="4198675"/>
            <a:ext cx="176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출처, </a:t>
            </a:r>
            <a:r>
              <a:rPr lang="ko-KR" sz="1100" b="0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행정안전부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143389544" descr="EMB00003f7464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15" y="1218840"/>
            <a:ext cx="3362885" cy="31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311700" y="1940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세부 전망</a:t>
            </a:r>
            <a:endParaRPr sz="40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274300" y="12018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126213" y="4549723"/>
            <a:ext cx="2568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출처, KOSIS 통계자료 (2020)</a:t>
            </a:r>
            <a:endParaRPr sz="11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955191" y="3516461"/>
            <a:ext cx="729000" cy="454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5386225" y="1042975"/>
            <a:ext cx="2966400" cy="396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놀이기구 사용연령대를 전국의 5세~14세로 가정한다면,</a:t>
            </a: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2,251,867+2,219,445=4,471,312명의 어린이로 잡을 수 있다.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또한 어린이의 부모(어린이 </a:t>
            </a:r>
            <a:r>
              <a:rPr lang="ko-KR" sz="1400" b="1" i="0" u="none" strike="noStrike" cap="none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한명</a:t>
            </a: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당 2명)를 </a:t>
            </a:r>
            <a:r>
              <a:rPr lang="ko-KR" sz="1400" b="1" i="0" u="none" strike="noStrike" cap="none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부수혜자로</a:t>
            </a: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잡는다면 대략 어린이의 부모인 4,471,312*2=8,942,624명으로 볼 수 있다.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총 수혜자는 4,471,312+8,942,624=13,413,936명이다.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225843" y="1211450"/>
            <a:ext cx="3936000" cy="31452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 descr="앉아있는, 테이블, 대형, 목재의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53" y="1400575"/>
            <a:ext cx="5089800" cy="27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6"/>
          <p:cNvCxnSpPr/>
          <p:nvPr/>
        </p:nvCxnSpPr>
        <p:spPr>
          <a:xfrm>
            <a:off x="1490236" y="1886248"/>
            <a:ext cx="3583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6" name="Google Shape;166;p6"/>
          <p:cNvCxnSpPr/>
          <p:nvPr/>
        </p:nvCxnSpPr>
        <p:spPr>
          <a:xfrm>
            <a:off x="1490236" y="2698649"/>
            <a:ext cx="330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6"/>
          <p:cNvSpPr txBox="1"/>
          <p:nvPr/>
        </p:nvSpPr>
        <p:spPr>
          <a:xfrm>
            <a:off x="561553" y="4307380"/>
            <a:ext cx="3156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* 자료 : </a:t>
            </a:r>
            <a:r>
              <a:rPr lang="ko-KR" sz="1000" b="1" i="0" u="none" strike="noStrike" cap="none" dirty="0" err="1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행정안전부</a:t>
            </a:r>
            <a:r>
              <a:rPr lang="ko-KR" sz="1000" b="1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 – 2017년 어린이놀이시설 안전사고 분석 결과</a:t>
            </a: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5907853" y="1598021"/>
            <a:ext cx="3057817" cy="179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위험한 행동 패턴에 대해 </a:t>
            </a:r>
            <a:endParaRPr sz="15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센서 측정으로 </a:t>
            </a:r>
            <a:endParaRPr sz="15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알람</a:t>
            </a:r>
            <a:r>
              <a:rPr lang="ko-KR" sz="15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/경고를 통하여 </a:t>
            </a:r>
            <a:endParaRPr sz="15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위험을 인지하게 하여 사고예방</a:t>
            </a:r>
            <a:endParaRPr sz="15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311700" y="1820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주요 사고 내용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61553" y="1400575"/>
            <a:ext cx="5089800" cy="27111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6375250" y="999970"/>
            <a:ext cx="2348175" cy="3876021"/>
            <a:chOff x="5751757" y="1080265"/>
            <a:chExt cx="2739994" cy="3795927"/>
          </a:xfrm>
        </p:grpSpPr>
        <p:sp>
          <p:nvSpPr>
            <p:cNvPr id="177" name="Google Shape;177;p7"/>
            <p:cNvSpPr/>
            <p:nvPr/>
          </p:nvSpPr>
          <p:spPr>
            <a:xfrm>
              <a:off x="5767882" y="1080265"/>
              <a:ext cx="2723869" cy="130721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1EB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Target 놀이기구:미끄럼틀/그네</a:t>
              </a:r>
              <a:endParaRPr sz="15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선정사유 : 대부분 놀이터에 있는 기본적인 놀이기구</a:t>
              </a:r>
              <a:endParaRPr sz="15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767882" y="2471058"/>
              <a:ext cx="2723869" cy="130721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1EB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사용 센서 </a:t>
              </a:r>
              <a:r>
                <a:rPr lang="ko-KR" sz="1500" b="0" i="0" u="none" strike="noStrike" cap="none" dirty="0" smtClean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: </a:t>
              </a: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조도센서, 레이저(광)센서</a:t>
              </a:r>
              <a:r>
                <a:rPr lang="ko-KR" sz="1500" b="0" i="0" u="none" strike="noStrike" cap="none" dirty="0" smtClean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/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IR</a:t>
              </a:r>
              <a:r>
                <a:rPr lang="ko-KR" sz="1500" b="0" i="0" u="none" strike="noStrike" cap="none" dirty="0" err="1" smtClean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트래킹</a:t>
              </a:r>
              <a:r>
                <a:rPr lang="ko-KR" sz="1500" b="0" i="0" u="none" strike="noStrike" cap="none" dirty="0" smtClean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</a:t>
              </a: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센서</a:t>
              </a:r>
              <a:endParaRPr sz="15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통신 방식 :wifi(무선)</a:t>
              </a:r>
              <a:endParaRPr sz="15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프로토콜 :UDP</a:t>
              </a:r>
              <a:endParaRPr sz="15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751757" y="3861852"/>
              <a:ext cx="2723869" cy="101434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1EB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언어: </a:t>
              </a:r>
              <a:r>
                <a:rPr lang="ko-KR" sz="1500" b="0" i="0" u="none" strike="noStrike" cap="none" dirty="0" err="1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아두이노</a:t>
              </a: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- C++</a:t>
              </a:r>
              <a:endParaRPr sz="13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       </a:t>
              </a:r>
              <a:r>
                <a:rPr lang="ko-KR" sz="1500" b="0" i="0" u="none" strike="noStrike" cap="none" dirty="0" err="1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프로세싱</a:t>
              </a:r>
              <a:r>
                <a:rPr lang="ko-KR" sz="15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 - JAVA</a:t>
              </a:r>
              <a:endParaRPr sz="15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700" b="0" i="0" u="none" strike="noStrike" cap="none" dirty="0">
                  <a:solidFill>
                    <a:schemeClr val="dk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DB: SQLite</a:t>
              </a:r>
              <a:endParaRPr sz="1300" b="0" i="0" u="none" strike="noStrike" cap="none" dirty="0">
                <a:solidFill>
                  <a:srgbClr val="00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311700" y="1940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시스템 구성도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0" y="866175"/>
            <a:ext cx="5637550" cy="40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311700" y="1760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/>
                <a:sym typeface="Arial"/>
              </a:rPr>
              <a:t>구현 과정 - 미끄럼틀</a:t>
            </a: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311700" y="11457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975" y="1428880"/>
            <a:ext cx="4538501" cy="290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4819804" y="3508980"/>
            <a:ext cx="3365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위아래 2개씩 레이저 센서 총 4개</a:t>
            </a:r>
            <a:endParaRPr sz="1400" b="1" i="0" u="none" strike="noStrike" cap="none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267775" y="3899825"/>
            <a:ext cx="466200" cy="392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4894966" y="2747412"/>
            <a:ext cx="466284" cy="5792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5658763" y="2291394"/>
            <a:ext cx="33654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70C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rPr>
              <a:t>위아래 2개씩 조도 센서 총 4개</a:t>
            </a:r>
            <a:endParaRPr sz="1400" b="1" i="0" u="none" strike="noStrike" cap="none" dirty="0">
              <a:solidFill>
                <a:srgbClr val="0070C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670819" y="2847381"/>
            <a:ext cx="466284" cy="57925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5782472" y="1683715"/>
            <a:ext cx="466284" cy="57925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4031475" y="1326575"/>
            <a:ext cx="4755300" cy="3133800"/>
          </a:xfrm>
          <a:prstGeom prst="rect">
            <a:avLst/>
          </a:prstGeom>
          <a:noFill/>
          <a:ln w="28575" cap="flat" cmpd="sng">
            <a:solidFill>
              <a:srgbClr val="E1EB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Arial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197003" y="1428873"/>
            <a:ext cx="3903881" cy="2962766"/>
            <a:chOff x="229205" y="1385041"/>
            <a:chExt cx="4260949" cy="3003311"/>
          </a:xfrm>
        </p:grpSpPr>
        <p:pic>
          <p:nvPicPr>
            <p:cNvPr id="197" name="Google Shape;197;p8" descr="미끄럼틀 | 무료 클립 아트 | illustAC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800" y="1385041"/>
              <a:ext cx="3875874" cy="2509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8"/>
            <p:cNvSpPr txBox="1"/>
            <p:nvPr/>
          </p:nvSpPr>
          <p:spPr>
            <a:xfrm>
              <a:off x="2447217" y="2611032"/>
              <a:ext cx="207600" cy="4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algun Gothic"/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pic>
          <p:nvPicPr>
            <p:cNvPr id="199" name="Google Shape;19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64617" y="2209756"/>
              <a:ext cx="281723" cy="344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8772" y="3701661"/>
              <a:ext cx="281723" cy="344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3462" y="3566148"/>
              <a:ext cx="281723" cy="344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8"/>
            <p:cNvSpPr/>
            <p:nvPr/>
          </p:nvSpPr>
          <p:spPr>
            <a:xfrm rot="3052788">
              <a:off x="1903491" y="2006564"/>
              <a:ext cx="443142" cy="23328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pic>
          <p:nvPicPr>
            <p:cNvPr id="203" name="Google Shape;20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82016" y="2451326"/>
              <a:ext cx="281723" cy="344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8"/>
            <p:cNvSpPr txBox="1"/>
            <p:nvPr/>
          </p:nvSpPr>
          <p:spPr>
            <a:xfrm>
              <a:off x="2920629" y="2444482"/>
              <a:ext cx="255600" cy="307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1</a:t>
              </a:r>
              <a:endParaRPr sz="1400" b="0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1244014" y="3879611"/>
              <a:ext cx="255600" cy="307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3</a:t>
              </a:r>
              <a:endParaRPr sz="1400" b="0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06" name="Google Shape;206;p8"/>
            <p:cNvSpPr txBox="1"/>
            <p:nvPr/>
          </p:nvSpPr>
          <p:spPr>
            <a:xfrm>
              <a:off x="2564616" y="2824279"/>
              <a:ext cx="255600" cy="307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2</a:t>
              </a:r>
              <a:endParaRPr sz="1400" b="0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07" name="Google Shape;207;p8"/>
            <p:cNvSpPr txBox="1"/>
            <p:nvPr/>
          </p:nvSpPr>
          <p:spPr>
            <a:xfrm>
              <a:off x="750632" y="4080552"/>
              <a:ext cx="255600" cy="307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4</a:t>
              </a:r>
              <a:endParaRPr sz="1400" b="0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3052788">
              <a:off x="2209277" y="1800128"/>
              <a:ext cx="443142" cy="23328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 rot="3052788">
              <a:off x="559125" y="3033068"/>
              <a:ext cx="443142" cy="23328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 rot="3052788">
              <a:off x="237884" y="3283022"/>
              <a:ext cx="443142" cy="23328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  <p:sp>
          <p:nvSpPr>
            <p:cNvPr id="211" name="Google Shape;211;p8"/>
            <p:cNvSpPr txBox="1"/>
            <p:nvPr/>
          </p:nvSpPr>
          <p:spPr>
            <a:xfrm>
              <a:off x="1579854" y="3972830"/>
              <a:ext cx="291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sym typeface="Arial"/>
                </a:rPr>
                <a:t>위아래 2개씩 레이저 센서 총 4개</a:t>
              </a:r>
              <a:endParaRPr sz="1400" b="1" i="0" u="none" strike="noStrike" cap="none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1262</Words>
  <Application>Microsoft Office PowerPoint</Application>
  <PresentationFormat>화면 슬라이드 쇼(16:9)</PresentationFormat>
  <Paragraphs>209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12롯데마트드림Bold</vt:lpstr>
      <vt:lpstr>Corbel</vt:lpstr>
      <vt:lpstr>12롯데마트드림Medium</vt:lpstr>
      <vt:lpstr>Arial</vt:lpstr>
      <vt:lpstr>Malgun Gothic</vt:lpstr>
      <vt:lpstr>기본</vt:lpstr>
      <vt:lpstr>IoT기반 옥외놀이터 모니터링 및 안전관리 시스템</vt:lpstr>
      <vt:lpstr>목차</vt:lpstr>
      <vt:lpstr>프로젝트명</vt:lpstr>
      <vt:lpstr>제안배경-놀이터 안전사고 현황</vt:lpstr>
      <vt:lpstr>제안배경 - 주요 수혜자</vt:lpstr>
      <vt:lpstr>세부 전망</vt:lpstr>
      <vt:lpstr>주요 사고 내용</vt:lpstr>
      <vt:lpstr>시스템 구성도</vt:lpstr>
      <vt:lpstr>구현 과정 - 미끄럼틀</vt:lpstr>
      <vt:lpstr>미끄럼틀 state diagram</vt:lpstr>
      <vt:lpstr>구현 결과- 미끄럼틀   </vt:lpstr>
      <vt:lpstr>구현 과정 - 그네 </vt:lpstr>
      <vt:lpstr>구현 과정-그네</vt:lpstr>
      <vt:lpstr>구현 과정-그네</vt:lpstr>
      <vt:lpstr>그네 state diagram</vt:lpstr>
      <vt:lpstr>구현 과정 - 그네</vt:lpstr>
      <vt:lpstr>구현 과정-DB</vt:lpstr>
      <vt:lpstr>구현 과정-DB</vt:lpstr>
      <vt:lpstr>웹페이지</vt:lpstr>
      <vt:lpstr>기대효과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IoT기반 옥외놀이터 모니터링 및 안전관리 시스템</dc:title>
  <dc:creator>hyun</dc:creator>
  <cp:lastModifiedBy>Microsoft 계정</cp:lastModifiedBy>
  <cp:revision>8</cp:revision>
  <dcterms:modified xsi:type="dcterms:W3CDTF">2020-11-26T12:51:39Z</dcterms:modified>
</cp:coreProperties>
</file>